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DD145-F669-4D6B-8451-AA4FA5AEA78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6C02D-6A58-44D1-827E-885E5D2A8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0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53F5-E67A-4D56-B87E-918FA0DB02A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6749-6487-4E86-85A2-A891473F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28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53F5-E67A-4D56-B87E-918FA0DB02A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6749-6487-4E86-85A2-A891473F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3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53F5-E67A-4D56-B87E-918FA0DB02A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6749-6487-4E86-85A2-A891473F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2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53F5-E67A-4D56-B87E-918FA0DB02A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6749-6487-4E86-85A2-A891473F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0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53F5-E67A-4D56-B87E-918FA0DB02A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6749-6487-4E86-85A2-A891473F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78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53F5-E67A-4D56-B87E-918FA0DB02A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6749-6487-4E86-85A2-A891473F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4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53F5-E67A-4D56-B87E-918FA0DB02A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6749-6487-4E86-85A2-A891473F2F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4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53F5-E67A-4D56-B87E-918FA0DB02A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6749-6487-4E86-85A2-A891473F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7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53F5-E67A-4D56-B87E-918FA0DB02A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6749-6487-4E86-85A2-A891473F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6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53F5-E67A-4D56-B87E-918FA0DB02A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6749-6487-4E86-85A2-A891473F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6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25A53F5-E67A-4D56-B87E-918FA0DB02A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6749-6487-4E86-85A2-A891473F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5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25A53F5-E67A-4D56-B87E-918FA0DB02A1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C0F6749-6487-4E86-85A2-A891473F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0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FFCFF6-C0B4-9E4D-9276-9B00CFB592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6" y="6439056"/>
            <a:ext cx="1802295" cy="23022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7322CAD-22E3-214E-9A67-4786275FD7CF}"/>
              </a:ext>
            </a:extLst>
          </p:cNvPr>
          <p:cNvCxnSpPr>
            <a:cxnSpLocks/>
          </p:cNvCxnSpPr>
          <p:nvPr/>
        </p:nvCxnSpPr>
        <p:spPr>
          <a:xfrm>
            <a:off x="390039" y="6261653"/>
            <a:ext cx="114119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0A331C8-FBC1-F747-951E-18345F874F28}"/>
              </a:ext>
            </a:extLst>
          </p:cNvPr>
          <p:cNvSpPr txBox="1"/>
          <p:nvPr/>
        </p:nvSpPr>
        <p:spPr>
          <a:xfrm>
            <a:off x="9861418" y="6439056"/>
            <a:ext cx="19878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Copyright, Cup of Know, 2019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8FA9142-2165-4590-A25D-C6E17BC22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064" y="65202"/>
            <a:ext cx="8378825" cy="60960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2800" dirty="0">
                <a:latin typeface="Gotham Black" pitchFamily="50" charset="0"/>
                <a:cs typeface="Gotham Black" pitchFamily="50" charset="0"/>
              </a:rPr>
              <a:t>When Is There Enough Information?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FE2819-2ABA-43D9-B7C2-465205D80A35}"/>
              </a:ext>
            </a:extLst>
          </p:cNvPr>
          <p:cNvCxnSpPr/>
          <p:nvPr/>
        </p:nvCxnSpPr>
        <p:spPr bwMode="auto">
          <a:xfrm>
            <a:off x="3079362" y="658550"/>
            <a:ext cx="0" cy="46463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2FDF3A6-C0FF-4586-80CB-E988FD64DD9C}"/>
              </a:ext>
            </a:extLst>
          </p:cNvPr>
          <p:cNvCxnSpPr/>
          <p:nvPr/>
        </p:nvCxnSpPr>
        <p:spPr bwMode="auto">
          <a:xfrm flipH="1">
            <a:off x="3079362" y="5304903"/>
            <a:ext cx="67071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Freeform 10">
            <a:extLst>
              <a:ext uri="{FF2B5EF4-FFF2-40B4-BE49-F238E27FC236}">
                <a16:creationId xmlns:a16="http://schemas.microsoft.com/office/drawing/2014/main" id="{675C15DC-5A31-4326-8B42-46EDBF15BC92}"/>
              </a:ext>
            </a:extLst>
          </p:cNvPr>
          <p:cNvSpPr/>
          <p:nvPr/>
        </p:nvSpPr>
        <p:spPr bwMode="auto">
          <a:xfrm>
            <a:off x="3094997" y="1948366"/>
            <a:ext cx="6425767" cy="3348995"/>
          </a:xfrm>
          <a:custGeom>
            <a:avLst/>
            <a:gdLst>
              <a:gd name="connsiteX0" fmla="*/ 0 w 5694218"/>
              <a:gd name="connsiteY0" fmla="*/ 3075709 h 3075709"/>
              <a:gd name="connsiteX1" fmla="*/ 1745672 w 5694218"/>
              <a:gd name="connsiteY1" fmla="*/ 928254 h 3075709"/>
              <a:gd name="connsiteX2" fmla="*/ 3408218 w 5694218"/>
              <a:gd name="connsiteY2" fmla="*/ 263236 h 3075709"/>
              <a:gd name="connsiteX3" fmla="*/ 5694218 w 5694218"/>
              <a:gd name="connsiteY3" fmla="*/ 0 h 307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94218" h="3075709">
                <a:moveTo>
                  <a:pt x="0" y="3075709"/>
                </a:moveTo>
                <a:cubicBezTo>
                  <a:pt x="588818" y="2236354"/>
                  <a:pt x="1177636" y="1396999"/>
                  <a:pt x="1745672" y="928254"/>
                </a:cubicBezTo>
                <a:cubicBezTo>
                  <a:pt x="2313708" y="459509"/>
                  <a:pt x="2750127" y="417945"/>
                  <a:pt x="3408218" y="263236"/>
                </a:cubicBezTo>
                <a:cubicBezTo>
                  <a:pt x="4066309" y="108527"/>
                  <a:pt x="5447145" y="36945"/>
                  <a:pt x="5694218" y="0"/>
                </a:cubicBezTo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40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78601B18-C87F-4B9C-A1AC-A835B6C90B0F}"/>
              </a:ext>
            </a:extLst>
          </p:cNvPr>
          <p:cNvSpPr/>
          <p:nvPr/>
        </p:nvSpPr>
        <p:spPr bwMode="auto">
          <a:xfrm>
            <a:off x="3094997" y="1465627"/>
            <a:ext cx="6269422" cy="3861905"/>
          </a:xfrm>
          <a:custGeom>
            <a:avLst/>
            <a:gdLst>
              <a:gd name="connsiteX0" fmla="*/ 0 w 5555672"/>
              <a:gd name="connsiteY0" fmla="*/ 3546764 h 3546764"/>
              <a:gd name="connsiteX1" fmla="*/ 1884218 w 5555672"/>
              <a:gd name="connsiteY1" fmla="*/ 3075709 h 3546764"/>
              <a:gd name="connsiteX2" fmla="*/ 3865418 w 5555672"/>
              <a:gd name="connsiteY2" fmla="*/ 2258291 h 3546764"/>
              <a:gd name="connsiteX3" fmla="*/ 5555672 w 5555672"/>
              <a:gd name="connsiteY3" fmla="*/ 0 h 354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55672" h="3546764">
                <a:moveTo>
                  <a:pt x="0" y="3546764"/>
                </a:moveTo>
                <a:cubicBezTo>
                  <a:pt x="619991" y="3418609"/>
                  <a:pt x="1239982" y="3290454"/>
                  <a:pt x="1884218" y="3075709"/>
                </a:cubicBezTo>
                <a:cubicBezTo>
                  <a:pt x="2528454" y="2860964"/>
                  <a:pt x="3253509" y="2770909"/>
                  <a:pt x="3865418" y="2258291"/>
                </a:cubicBezTo>
                <a:cubicBezTo>
                  <a:pt x="4477327" y="1745673"/>
                  <a:pt x="5262418" y="374073"/>
                  <a:pt x="5555672" y="0"/>
                </a:cubicBezTo>
              </a:path>
            </a:pathLst>
          </a:cu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400">
              <a:solidFill>
                <a:schemeClr val="bg2"/>
              </a:solidFill>
              <a:latin typeface="Tahoma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F3BF33-B956-46B9-9240-26EFA4CFF26F}"/>
              </a:ext>
            </a:extLst>
          </p:cNvPr>
          <p:cNvCxnSpPr>
            <a:cxnSpLocks/>
          </p:cNvCxnSpPr>
          <p:nvPr/>
        </p:nvCxnSpPr>
        <p:spPr bwMode="auto">
          <a:xfrm flipH="1">
            <a:off x="5485060" y="2737695"/>
            <a:ext cx="45086" cy="25596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7884C27-1C49-4BF4-BBA2-77FE281A65C2}"/>
              </a:ext>
            </a:extLst>
          </p:cNvPr>
          <p:cNvSpPr txBox="1"/>
          <p:nvPr/>
        </p:nvSpPr>
        <p:spPr>
          <a:xfrm>
            <a:off x="9372600" y="1964884"/>
            <a:ext cx="1027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Gotham Book" pitchFamily="50" charset="0"/>
                <a:cs typeface="Gotham Book" pitchFamily="50" charset="0"/>
              </a:rPr>
              <a:t>Total benefit of gathering information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F5982C-A99F-4104-8F6A-44159767050C}"/>
              </a:ext>
            </a:extLst>
          </p:cNvPr>
          <p:cNvSpPr txBox="1"/>
          <p:nvPr/>
        </p:nvSpPr>
        <p:spPr>
          <a:xfrm>
            <a:off x="8618730" y="921801"/>
            <a:ext cx="15611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Gotham Book" pitchFamily="50" charset="0"/>
                <a:cs typeface="Gotham Book" pitchFamily="50" charset="0"/>
              </a:rPr>
              <a:t>Total cost of gathering information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9C04A7-A77E-4D33-82FA-F4464C5C0A60}"/>
              </a:ext>
            </a:extLst>
          </p:cNvPr>
          <p:cNvSpPr txBox="1"/>
          <p:nvPr/>
        </p:nvSpPr>
        <p:spPr>
          <a:xfrm>
            <a:off x="4780790" y="1885099"/>
            <a:ext cx="15611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Gotham Book" pitchFamily="50" charset="0"/>
                <a:cs typeface="Gotham Book" pitchFamily="50" charset="0"/>
              </a:rPr>
              <a:t>Optimal amount of data (marginal costs = marginal benefits)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67FF3A-6A81-4481-BC91-F148FF006451}"/>
              </a:ext>
            </a:extLst>
          </p:cNvPr>
          <p:cNvSpPr txBox="1"/>
          <p:nvPr/>
        </p:nvSpPr>
        <p:spPr>
          <a:xfrm>
            <a:off x="2970212" y="5433141"/>
            <a:ext cx="5349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0 %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2F9EFF-A3F8-4A38-881A-8B2C63F405C3}"/>
              </a:ext>
            </a:extLst>
          </p:cNvPr>
          <p:cNvSpPr txBox="1"/>
          <p:nvPr/>
        </p:nvSpPr>
        <p:spPr>
          <a:xfrm>
            <a:off x="9144001" y="5433141"/>
            <a:ext cx="856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100 %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D382F4-268B-4ED6-A731-4A18CDCC9D14}"/>
              </a:ext>
            </a:extLst>
          </p:cNvPr>
          <p:cNvSpPr txBox="1"/>
          <p:nvPr/>
        </p:nvSpPr>
        <p:spPr>
          <a:xfrm>
            <a:off x="3886201" y="5664905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otham Book" pitchFamily="50" charset="0"/>
                <a:cs typeface="Gotham Book" pitchFamily="50" charset="0"/>
              </a:rPr>
              <a:t>% of Relevant Information Gathered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53FED3-8B97-435C-B81A-B2DE56F26A67}"/>
              </a:ext>
            </a:extLst>
          </p:cNvPr>
          <p:cNvSpPr txBox="1"/>
          <p:nvPr/>
        </p:nvSpPr>
        <p:spPr>
          <a:xfrm rot="16200000">
            <a:off x="92553" y="2627785"/>
            <a:ext cx="4646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otham Book" pitchFamily="50" charset="0"/>
                <a:cs typeface="Gotham Book" pitchFamily="50" charset="0"/>
              </a:rPr>
              <a:t>Benefit and Cost of </a:t>
            </a:r>
          </a:p>
          <a:p>
            <a:pPr algn="ctr"/>
            <a:r>
              <a:rPr lang="en-US" sz="2000" b="1" dirty="0">
                <a:latin typeface="Gotham Book" pitchFamily="50" charset="0"/>
                <a:cs typeface="Gotham Book" pitchFamily="50" charset="0"/>
              </a:rPr>
              <a:t>Gathering Information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DD3BC52-1805-4D6D-8C75-F860E45A3630}"/>
              </a:ext>
            </a:extLst>
          </p:cNvPr>
          <p:cNvCxnSpPr>
            <a:cxnSpLocks/>
          </p:cNvCxnSpPr>
          <p:nvPr/>
        </p:nvCxnSpPr>
        <p:spPr>
          <a:xfrm flipH="1">
            <a:off x="3079362" y="658550"/>
            <a:ext cx="15635" cy="46463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8EB6D1-4150-4861-BDFE-8F4B439A8C30}"/>
              </a:ext>
            </a:extLst>
          </p:cNvPr>
          <p:cNvCxnSpPr>
            <a:cxnSpLocks/>
          </p:cNvCxnSpPr>
          <p:nvPr/>
        </p:nvCxnSpPr>
        <p:spPr>
          <a:xfrm flipH="1">
            <a:off x="3090514" y="5297361"/>
            <a:ext cx="6795979" cy="75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88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2773</TotalTime>
  <Words>49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Gill Sans MT</vt:lpstr>
      <vt:lpstr>Gotham Black</vt:lpstr>
      <vt:lpstr>Gotham Book</vt:lpstr>
      <vt:lpstr>Tahoma</vt:lpstr>
      <vt:lpstr>Parcel</vt:lpstr>
      <vt:lpstr>When Is There Enough Information?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Derrick Strand</dc:creator>
  <cp:lastModifiedBy>Derrick Strand</cp:lastModifiedBy>
  <cp:revision>17</cp:revision>
  <dcterms:created xsi:type="dcterms:W3CDTF">2019-01-18T18:33:40Z</dcterms:created>
  <dcterms:modified xsi:type="dcterms:W3CDTF">2019-10-11T16:55:15Z</dcterms:modified>
</cp:coreProperties>
</file>